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ff089aa5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ff089aa5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ff089aa5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ff089aa5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ff089aa5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ff089aa5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ff089aa5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ff089aa5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f089aa5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f089aa5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ff089aa5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ff089aa5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f089aa5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f089aa5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ff089aa5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ff089aa5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10b44e77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10b44e77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0b44e77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0b44e7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ff089aa5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ff089aa5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10b44e77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10b44e77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10b44e7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10b44e7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10b44e77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10b44e77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ff089aa5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ff089aa5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ff089aa5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ff089aa5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ff089aa5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ff089aa5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ff089aa5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ff089aa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f089aa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f089aa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ff089aa5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ff089aa5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ff089aa5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ff089aa5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f089aa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f089aa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ff089aa5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ff089aa5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ff089aa5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ff089aa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jonmircha.com" TargetMode="External"/><Relationship Id="rId4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TALLER DE EMPRENDEDORES</a:t>
            </a:r>
            <a:endParaRPr b="1"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LAS 3 B</a:t>
            </a:r>
            <a:endParaRPr b="1" sz="4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400"/>
              <a:t>BUENO</a:t>
            </a:r>
            <a:r>
              <a:rPr b="1" lang="en" sz="4400"/>
              <a:t>, </a:t>
            </a:r>
            <a:r>
              <a:rPr b="1" i="1" lang="en" sz="4400"/>
              <a:t>BONITO</a:t>
            </a:r>
            <a:r>
              <a:rPr b="1" lang="en" sz="4400"/>
              <a:t> y </a:t>
            </a:r>
            <a:r>
              <a:rPr b="1" i="1" lang="en" sz="4400"/>
              <a:t>BARATO</a:t>
            </a:r>
            <a:endParaRPr b="1" i="1"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PRECIO vs</a:t>
            </a:r>
            <a:r>
              <a:rPr b="1" lang="en" sz="4400"/>
              <a:t> VALOR</a:t>
            </a:r>
            <a:endParaRPr b="1" sz="4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2"/>
                </a:solidFill>
              </a:rPr>
              <a:t>l</a:t>
            </a:r>
            <a:r>
              <a:rPr b="1" i="1" lang="en">
                <a:solidFill>
                  <a:schemeClr val="dk2"/>
                </a:solidFill>
              </a:rPr>
              <a:t>o que compro</a:t>
            </a:r>
            <a:r>
              <a:rPr b="1" lang="en">
                <a:solidFill>
                  <a:schemeClr val="dk2"/>
                </a:solidFill>
              </a:rPr>
              <a:t> VS </a:t>
            </a:r>
            <a:r>
              <a:rPr b="1" i="1" lang="en">
                <a:solidFill>
                  <a:schemeClr val="dk2"/>
                </a:solidFill>
              </a:rPr>
              <a:t>lo que obtengo</a:t>
            </a:r>
            <a:endParaRPr b="1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¿COMO HAGO MI </a:t>
            </a:r>
            <a:r>
              <a:rPr b="1" lang="en" sz="4400"/>
              <a:t>PV?</a:t>
            </a:r>
            <a:endParaRPr b="1" sz="4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lang="en" sz="3000">
                <a:solidFill>
                  <a:schemeClr val="dk2"/>
                </a:solidFill>
              </a:rPr>
              <a:t>Debe ser c</a:t>
            </a:r>
            <a:r>
              <a:rPr lang="en" sz="3000">
                <a:solidFill>
                  <a:schemeClr val="dk2"/>
                </a:solidFill>
              </a:rPr>
              <a:t>lara y fácil de entender.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lang="en" sz="3000">
                <a:solidFill>
                  <a:schemeClr val="dk2"/>
                </a:solidFill>
              </a:rPr>
              <a:t>Comunicar lo que se va a obtener.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lang="en" sz="3000">
                <a:solidFill>
                  <a:schemeClr val="dk2"/>
                </a:solidFill>
              </a:rPr>
              <a:t>Explica qué te diferencia de la competencia.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lang="en" sz="3000">
                <a:solidFill>
                  <a:schemeClr val="dk2"/>
                </a:solidFill>
              </a:rPr>
              <a:t>Cuanto más breve, mejor.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COMPONENTES DE LA </a:t>
            </a:r>
            <a:r>
              <a:rPr b="1" lang="en" sz="4400"/>
              <a:t>PV</a:t>
            </a:r>
            <a:endParaRPr b="1" sz="4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b="1" lang="en" sz="3000">
                <a:solidFill>
                  <a:schemeClr val="dk2"/>
                </a:solidFill>
              </a:rPr>
              <a:t>Título</a:t>
            </a:r>
            <a:r>
              <a:rPr lang="en" sz="3000">
                <a:solidFill>
                  <a:schemeClr val="dk2"/>
                </a:solidFill>
              </a:rPr>
              <a:t>:</a:t>
            </a:r>
            <a:endParaRPr sz="3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Describe el beneficio que ofreces.</a:t>
            </a:r>
            <a:endParaRPr b="1"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b="1" lang="en" sz="3000">
                <a:solidFill>
                  <a:schemeClr val="dk2"/>
                </a:solidFill>
              </a:rPr>
              <a:t>Subtítulo:</a:t>
            </a:r>
            <a:endParaRPr b="1" sz="3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Detalla lo que ofreces, a quién y por qué.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b="1" lang="en" sz="3000">
                <a:solidFill>
                  <a:schemeClr val="dk2"/>
                </a:solidFill>
              </a:rPr>
              <a:t>Tres puntos:</a:t>
            </a:r>
            <a:endParaRPr b="1" sz="3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Con beneficios o características del producto.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b="1" lang="en" sz="3000">
                <a:solidFill>
                  <a:schemeClr val="dk2"/>
                </a:solidFill>
              </a:rPr>
              <a:t>Elemento visual:</a:t>
            </a:r>
            <a:endParaRPr sz="3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Vídeo o imagen, que </a:t>
            </a:r>
            <a:r>
              <a:rPr lang="en" sz="3000">
                <a:solidFill>
                  <a:schemeClr val="dk2"/>
                </a:solidFill>
              </a:rPr>
              <a:t>refuerce</a:t>
            </a:r>
            <a:r>
              <a:rPr lang="en" sz="3000">
                <a:solidFill>
                  <a:schemeClr val="dk2"/>
                </a:solidFill>
              </a:rPr>
              <a:t> tu mensaje.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EJEMPLOS</a:t>
            </a:r>
            <a:endParaRPr b="1" sz="4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AutoNum type="arabicPeriod"/>
            </a:pPr>
            <a:r>
              <a:rPr lang="en">
                <a:solidFill>
                  <a:schemeClr val="dk2"/>
                </a:solidFill>
              </a:rPr>
              <a:t>Airbnb</a:t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AutoNum type="arabicPeriod"/>
            </a:pPr>
            <a:r>
              <a:rPr lang="en">
                <a:solidFill>
                  <a:schemeClr val="dk2"/>
                </a:solidFill>
              </a:rPr>
              <a:t>Uber</a:t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AutoNum type="arabicPeriod"/>
            </a:pPr>
            <a:r>
              <a:rPr lang="en">
                <a:solidFill>
                  <a:schemeClr val="dk2"/>
                </a:solidFill>
              </a:rPr>
              <a:t>Netflix</a:t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AutoNum type="arabicPeriod"/>
            </a:pPr>
            <a:r>
              <a:rPr lang="en">
                <a:solidFill>
                  <a:schemeClr val="dk2"/>
                </a:solidFill>
              </a:rPr>
              <a:t>Wix</a:t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AutoNum type="arabicPeriod"/>
            </a:pPr>
            <a:r>
              <a:rPr lang="en">
                <a:solidFill>
                  <a:schemeClr val="dk2"/>
                </a:solidFill>
              </a:rPr>
              <a:t>EDteam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UBER</a:t>
            </a:r>
            <a:endParaRPr b="1" sz="4400"/>
          </a:p>
        </p:txBody>
      </p:sp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007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0" y="1170125"/>
            <a:ext cx="3086100" cy="299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70250"/>
            <a:ext cx="5600701" cy="280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AIRBNB</a:t>
            </a:r>
            <a:endParaRPr b="1" sz="4400"/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3">
            <a:alphaModFix/>
          </a:blip>
          <a:srcRect b="0" l="69" r="59" t="0"/>
          <a:stretch/>
        </p:blipFill>
        <p:spPr>
          <a:xfrm>
            <a:off x="152400" y="1170125"/>
            <a:ext cx="5600699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1"/>
          <p:cNvPicPr preferRelativeResize="0"/>
          <p:nvPr/>
        </p:nvPicPr>
        <p:blipFill rotWithShape="1">
          <a:blip r:embed="rId4">
            <a:alphaModFix/>
          </a:blip>
          <a:srcRect b="0" l="1634" r="1625" t="0"/>
          <a:stretch/>
        </p:blipFill>
        <p:spPr>
          <a:xfrm>
            <a:off x="152400" y="2170250"/>
            <a:ext cx="5600702" cy="280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975" y="1170125"/>
            <a:ext cx="3086098" cy="147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013" y="3790900"/>
            <a:ext cx="3075074" cy="11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Producto y propuesta de valor</a:t>
            </a:r>
            <a:endParaRPr b="1" sz="4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NETFLIX</a:t>
            </a:r>
            <a:endParaRPr b="1" sz="4400"/>
          </a:p>
        </p:txBody>
      </p:sp>
      <p:pic>
        <p:nvPicPr>
          <p:cNvPr id="157" name="Google Shape;1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300" y="802075"/>
            <a:ext cx="4651612" cy="230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301" y="3020482"/>
            <a:ext cx="4652398" cy="202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5344" y="158775"/>
            <a:ext cx="4644313" cy="6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WIX</a:t>
            </a:r>
            <a:endParaRPr b="1" sz="4400"/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00" y="1284691"/>
            <a:ext cx="4445276" cy="63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429650"/>
            <a:ext cx="4445275" cy="459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00" y="4165513"/>
            <a:ext cx="53911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EDteam</a:t>
            </a:r>
            <a:endParaRPr b="1" sz="4400"/>
          </a:p>
        </p:txBody>
      </p:sp>
      <p:pic>
        <p:nvPicPr>
          <p:cNvPr id="173" name="Google Shape;1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275" y="2993559"/>
            <a:ext cx="4704146" cy="152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9278" y="142600"/>
            <a:ext cx="4704146" cy="287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11700" y="3979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6600"/>
                </a:solidFill>
                <a:uFill>
                  <a:noFill/>
                </a:uFill>
                <a:hlinkClick r:id="rId3"/>
              </a:rPr>
              <a:t>@jonmircha</a:t>
            </a:r>
            <a:endParaRPr b="1">
              <a:solidFill>
                <a:srgbClr val="FF66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6600"/>
                </a:solidFill>
              </a:rPr>
              <a:t>#ProgramadorFitness</a:t>
            </a:r>
            <a:endParaRPr b="1">
              <a:solidFill>
                <a:srgbClr val="FF6600"/>
              </a:solidFill>
            </a:endParaRPr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225" y="1343400"/>
            <a:ext cx="2304300" cy="230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1" name="Google Shape;181;p35"/>
          <p:cNvSpPr txBox="1"/>
          <p:nvPr>
            <p:ph type="title"/>
          </p:nvPr>
        </p:nvSpPr>
        <p:spPr>
          <a:xfrm>
            <a:off x="311700" y="322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GRACIAS</a:t>
            </a:r>
            <a:endParaRPr b="1" sz="4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ACTIVIDAD</a:t>
            </a:r>
            <a:endParaRPr b="1" sz="4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DEFINE TU PV</a:t>
            </a:r>
            <a:endParaRPr b="1"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b="1" lang="en" sz="3000">
                <a:solidFill>
                  <a:schemeClr val="dk2"/>
                </a:solidFill>
              </a:rPr>
              <a:t>Título</a:t>
            </a:r>
            <a:r>
              <a:rPr lang="en" sz="3000">
                <a:solidFill>
                  <a:schemeClr val="dk2"/>
                </a:solidFill>
              </a:rPr>
              <a:t>...</a:t>
            </a:r>
            <a:endParaRPr b="1"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b="1" lang="en" sz="3000">
                <a:solidFill>
                  <a:schemeClr val="dk2"/>
                </a:solidFill>
              </a:rPr>
              <a:t>Subtítulo...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b="1" lang="en" sz="3000">
                <a:solidFill>
                  <a:schemeClr val="dk2"/>
                </a:solidFill>
              </a:rPr>
              <a:t>Tres puntos...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b="1" lang="en" sz="3000">
                <a:solidFill>
                  <a:schemeClr val="dk2"/>
                </a:solidFill>
              </a:rPr>
              <a:t>Elemento visual...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Todo emprendimiento comienza por un producto que debe satisfacer una necesidad y una propuesta de valor que haga a este producto atractivo para los posibles clientes.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PRODUCTO</a:t>
            </a:r>
            <a:endParaRPr b="1"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highlight>
                  <a:srgbClr val="FFFFFF"/>
                </a:highlight>
              </a:rPr>
              <a:t>Es cualquier bien material, </a:t>
            </a:r>
            <a:r>
              <a:rPr b="1" lang="en" sz="3000">
                <a:solidFill>
                  <a:schemeClr val="dk2"/>
                </a:solidFill>
                <a:highlight>
                  <a:srgbClr val="FFFFFF"/>
                </a:highlight>
              </a:rPr>
              <a:t>servicio</a:t>
            </a:r>
            <a:r>
              <a:rPr lang="en" sz="3000">
                <a:solidFill>
                  <a:schemeClr val="dk2"/>
                </a:solidFill>
                <a:highlight>
                  <a:srgbClr val="FFFFFF"/>
                </a:highlight>
              </a:rPr>
              <a:t> o idea que posee un valor para el consumidor o usuario y que puede satisfacer una necesidad o deseo.</a:t>
            </a:r>
            <a:endParaRPr sz="3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highlight>
                  <a:srgbClr val="FFFFFF"/>
                </a:highlight>
              </a:rPr>
              <a:t>En marketing, el término </a:t>
            </a:r>
            <a:r>
              <a:rPr b="1" lang="en" sz="3000">
                <a:solidFill>
                  <a:schemeClr val="dk2"/>
                </a:solidFill>
                <a:highlight>
                  <a:srgbClr val="FFFFFF"/>
                </a:highlight>
              </a:rPr>
              <a:t>producto</a:t>
            </a:r>
            <a:r>
              <a:rPr lang="en" sz="3000">
                <a:solidFill>
                  <a:schemeClr val="dk2"/>
                </a:solidFill>
                <a:highlight>
                  <a:srgbClr val="FFFFFF"/>
                </a:highlight>
              </a:rPr>
              <a:t> se usa de forma genérica, para bienes tangibles e intangibles.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AutoNum type="arabicPeriod"/>
            </a:pPr>
            <a:r>
              <a:rPr lang="en">
                <a:solidFill>
                  <a:schemeClr val="dk2"/>
                </a:solidFill>
              </a:rPr>
              <a:t>RESOLVER UNA</a:t>
            </a:r>
            <a:r>
              <a:rPr b="1" i="1" lang="en">
                <a:solidFill>
                  <a:schemeClr val="dk2"/>
                </a:solidFill>
              </a:rPr>
              <a:t> NECESIDAD</a:t>
            </a:r>
            <a:endParaRPr b="1" i="1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2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AutoNum type="arabicPeriod"/>
            </a:pPr>
            <a:r>
              <a:rPr lang="en">
                <a:solidFill>
                  <a:schemeClr val="dk2"/>
                </a:solidFill>
              </a:rPr>
              <a:t>GENERAR</a:t>
            </a:r>
            <a:r>
              <a:rPr b="1" i="1" lang="en">
                <a:solidFill>
                  <a:schemeClr val="dk2"/>
                </a:solidFill>
              </a:rPr>
              <a:t> VALOR AGREGADO</a:t>
            </a:r>
            <a:endParaRPr b="1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PROPUESTA DE VALOR</a:t>
            </a:r>
            <a:endParaRPr b="1" sz="4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(PV)</a:t>
            </a:r>
            <a:endParaRPr b="1" sz="4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Cómo tú, tu empresa, producto o servicio </a:t>
            </a:r>
            <a:r>
              <a:rPr b="1" i="1" lang="en">
                <a:solidFill>
                  <a:schemeClr val="dk2"/>
                </a:solidFill>
              </a:rPr>
              <a:t>resuelven</a:t>
            </a:r>
            <a:r>
              <a:rPr lang="en">
                <a:solidFill>
                  <a:schemeClr val="dk2"/>
                </a:solidFill>
              </a:rPr>
              <a:t> el problema o necesidad del cliente / usuario</a:t>
            </a:r>
            <a:r>
              <a:rPr lang="en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lang="en" sz="3000">
                <a:solidFill>
                  <a:schemeClr val="dk2"/>
                </a:solidFill>
              </a:rPr>
              <a:t>¿QUÉ </a:t>
            </a:r>
            <a:r>
              <a:rPr b="1" i="1" lang="en" sz="3000">
                <a:solidFill>
                  <a:schemeClr val="dk2"/>
                </a:solidFill>
              </a:rPr>
              <a:t>BENEFICIOS</a:t>
            </a:r>
            <a:r>
              <a:rPr lang="en" sz="3000">
                <a:solidFill>
                  <a:schemeClr val="dk2"/>
                </a:solidFill>
              </a:rPr>
              <a:t> OBTENGO CONTIGO?</a:t>
            </a:r>
            <a:endParaRPr b="1" i="1" sz="3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000"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AutoNum type="arabicPeriod"/>
            </a:pPr>
            <a:r>
              <a:rPr lang="en" sz="3000">
                <a:solidFill>
                  <a:schemeClr val="dk2"/>
                </a:solidFill>
              </a:rPr>
              <a:t>¿POR QUÉ TÚ y NO LA </a:t>
            </a:r>
            <a:r>
              <a:rPr b="1" i="1" lang="en" sz="3000">
                <a:solidFill>
                  <a:schemeClr val="dk2"/>
                </a:solidFill>
              </a:rPr>
              <a:t>COMPETENCIA</a:t>
            </a:r>
            <a:r>
              <a:rPr lang="en" sz="3000">
                <a:solidFill>
                  <a:schemeClr val="dk2"/>
                </a:solidFill>
              </a:rPr>
              <a:t>?</a:t>
            </a:r>
            <a:endParaRPr b="1" i="1"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